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12192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6" roundtripDataSignature="AMtx7mjQwaIweots9MYmPwaQ2zjMCVfR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bold.fntdata"/><Relationship Id="rId10" Type="http://schemas.openxmlformats.org/officeDocument/2006/relationships/slide" Target="slides/slide6.xml"/><Relationship Id="rId32" Type="http://schemas.openxmlformats.org/officeDocument/2006/relationships/font" Target="fonts/Roboto-regular.fntdata"/><Relationship Id="rId13" Type="http://schemas.openxmlformats.org/officeDocument/2006/relationships/slide" Target="slides/slide9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9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Arial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9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72" name="Google Shape;7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8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75" name="Google Shape;75;p38"/>
          <p:cNvSpPr txBox="1"/>
          <p:nvPr>
            <p:ph idx="1" type="body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76" name="Google Shape;76;p3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9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2" name="Google Shape;82;p3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0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0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8" name="Google Shape;88;p40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9" name="Google Shape;89;p4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4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b="0" lang="en-US" sz="8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3" name="Google Shape;93;p40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b="0" lang="en-US" sz="8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1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1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7" name="Google Shape;97;p4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2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2"/>
          <p:cNvSpPr txBox="1"/>
          <p:nvPr>
            <p:ph idx="1" type="body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3" name="Google Shape;103;p42"/>
          <p:cNvSpPr txBox="1"/>
          <p:nvPr>
            <p:ph idx="2" type="body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4" name="Google Shape;104;p42"/>
          <p:cNvSpPr txBox="1"/>
          <p:nvPr>
            <p:ph idx="3" type="body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5" name="Google Shape;105;p42"/>
          <p:cNvSpPr txBox="1"/>
          <p:nvPr>
            <p:ph idx="4" type="body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6" name="Google Shape;106;p42"/>
          <p:cNvSpPr txBox="1"/>
          <p:nvPr>
            <p:ph idx="5" type="body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7" name="Google Shape;107;p42"/>
          <p:cNvSpPr txBox="1"/>
          <p:nvPr>
            <p:ph idx="6" type="body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8" name="Google Shape;108;p4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12" name="Google Shape;11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3" name="Google Shape;11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4" name="Google Shape;11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3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3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17" name="Google Shape;117;p43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18" name="Google Shape;118;p43"/>
          <p:cNvSpPr txBox="1"/>
          <p:nvPr>
            <p:ph idx="3" type="body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19" name="Google Shape;119;p43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0" name="Google Shape;120;p43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1" name="Google Shape;121;p43"/>
          <p:cNvSpPr txBox="1"/>
          <p:nvPr>
            <p:ph idx="6" type="body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2" name="Google Shape;122;p43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3" name="Google Shape;123;p43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4" name="Google Shape;124;p43"/>
          <p:cNvSpPr txBox="1"/>
          <p:nvPr>
            <p:ph idx="9" type="body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5" name="Google Shape;125;p4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0" name="Google Shape;20;p3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2"/>
          <p:cNvSpPr txBox="1"/>
          <p:nvPr>
            <p:ph idx="1" type="body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3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/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" type="body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6" name="Google Shape;36;p33"/>
          <p:cNvSpPr txBox="1"/>
          <p:nvPr>
            <p:ph idx="2" type="body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7" name="Google Shape;37;p3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41" name="Google Shape;4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42" name="Google Shape;4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34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4"/>
          <p:cNvSpPr txBox="1"/>
          <p:nvPr>
            <p:ph idx="1" type="body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5" name="Google Shape;45;p34"/>
          <p:cNvSpPr txBox="1"/>
          <p:nvPr>
            <p:ph idx="2" type="body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6" name="Google Shape;46;p34"/>
          <p:cNvSpPr txBox="1"/>
          <p:nvPr>
            <p:ph idx="3" type="body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7" name="Google Shape;47;p34"/>
          <p:cNvSpPr txBox="1"/>
          <p:nvPr>
            <p:ph idx="4" type="body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5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6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" type="body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59" name="Google Shape;59;p36"/>
          <p:cNvSpPr txBox="1"/>
          <p:nvPr>
            <p:ph idx="2" type="body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0" name="Google Shape;60;p3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64" name="Google Shape;6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7"/>
          <p:cNvSpPr txBox="1"/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b="0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7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67" name="Google Shape;67;p37"/>
          <p:cNvSpPr txBox="1"/>
          <p:nvPr>
            <p:ph idx="1" type="body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8" name="Google Shape;68;p3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  <a:defRPr b="0" i="0" sz="4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835" lvl="0" marL="457200" marR="0" rtl="0" algn="l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b="0" i="0" sz="2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1944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861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Relationship Id="rId5" Type="http://schemas.openxmlformats.org/officeDocument/2006/relationships/image" Target="../media/image33.jpg"/><Relationship Id="rId6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0.jpg"/><Relationship Id="rId6" Type="http://schemas.openxmlformats.org/officeDocument/2006/relationships/image" Target="../media/image25.png"/><Relationship Id="rId7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hyperlink" Target="https://orangedatamining.com/download/" TargetMode="External"/><Relationship Id="rId5" Type="http://schemas.openxmlformats.org/officeDocument/2006/relationships/hyperlink" Target="https://orangedatamining.com/doc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youtube.com/watch?v=WOyfHJvq8_I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domo.com/learn/infographic/data-never-sleeps-9" TargetMode="External"/><Relationship Id="rId4" Type="http://schemas.openxmlformats.org/officeDocument/2006/relationships/hyperlink" Target="https://www.youtube.com/watch?v=WOyfHJvq8_I" TargetMode="External"/><Relationship Id="rId5" Type="http://schemas.openxmlformats.org/officeDocument/2006/relationships/hyperlink" Target="https://romisatriawahono.net/d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a itu Data Mining : Definisi, Fungsi, Metode dan Penerapannya -  IDCloudHost" id="132" name="Google Shape;13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01692"/>
            <a:ext cx="12192000" cy="645461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"/>
          <p:cNvSpPr/>
          <p:nvPr/>
        </p:nvSpPr>
        <p:spPr>
          <a:xfrm rot="5400000">
            <a:off x="7131809" y="1385982"/>
            <a:ext cx="4031414" cy="4100418"/>
          </a:xfrm>
          <a:custGeom>
            <a:rect b="b" l="l" r="r" t="t"/>
            <a:pathLst>
              <a:path extrusionOk="0" h="696" w="1601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l" dir="5400000" dist="381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"/>
          <p:cNvSpPr txBox="1"/>
          <p:nvPr>
            <p:ph type="ctrTitle"/>
          </p:nvPr>
        </p:nvSpPr>
        <p:spPr>
          <a:xfrm>
            <a:off x="7389962" y="1673524"/>
            <a:ext cx="3485073" cy="24205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Arial"/>
              <a:buNone/>
            </a:pPr>
            <a:r>
              <a:rPr lang="en-US" sz="7200"/>
              <a:t>DATA MINING</a:t>
            </a:r>
            <a:endParaRPr/>
          </a:p>
        </p:txBody>
      </p:sp>
      <p:sp>
        <p:nvSpPr>
          <p:cNvPr id="135" name="Google Shape;135;p1"/>
          <p:cNvSpPr txBox="1"/>
          <p:nvPr>
            <p:ph idx="1" type="subTitle"/>
          </p:nvPr>
        </p:nvSpPr>
        <p:spPr>
          <a:xfrm>
            <a:off x="7389965" y="4157933"/>
            <a:ext cx="3485072" cy="10265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>
                <a:solidFill>
                  <a:srgbClr val="5792BA"/>
                </a:solidFill>
              </a:rPr>
              <a:t>d</a:t>
            </a:r>
            <a:r>
              <a:rPr lang="en-US" sz="2300">
                <a:solidFill>
                  <a:srgbClr val="5792BA"/>
                </a:solidFill>
              </a:rPr>
              <a:t>engan </a:t>
            </a:r>
            <a:r>
              <a:rPr lang="en-US" sz="2300">
                <a:solidFill>
                  <a:srgbClr val="FF9900"/>
                </a:solidFill>
              </a:rPr>
              <a:t>ORANGE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0"/>
          <p:cNvPicPr preferRelativeResize="0"/>
          <p:nvPr/>
        </p:nvPicPr>
        <p:blipFill rotWithShape="1">
          <a:blip r:embed="rId3">
            <a:alphaModFix/>
          </a:blip>
          <a:srcRect b="16665" l="31666" r="834" t="17778"/>
          <a:stretch/>
        </p:blipFill>
        <p:spPr>
          <a:xfrm>
            <a:off x="3546680" y="258711"/>
            <a:ext cx="8362950" cy="609153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0"/>
          <p:cNvSpPr txBox="1"/>
          <p:nvPr/>
        </p:nvSpPr>
        <p:spPr>
          <a:xfrm>
            <a:off x="619432" y="2728452"/>
            <a:ext cx="271370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Pola Profil Tersangka Koruptor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map&#10;&#10;Description generated with high confidence" id="230" name="Google Shape;23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2690" y="304800"/>
            <a:ext cx="8458533" cy="62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1"/>
          <p:cNvSpPr txBox="1"/>
          <p:nvPr/>
        </p:nvSpPr>
        <p:spPr>
          <a:xfrm>
            <a:off x="221226" y="2551837"/>
            <a:ext cx="271370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Klasterisasi Tingkat Kemiskinan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2"/>
          <p:cNvPicPr preferRelativeResize="0"/>
          <p:nvPr/>
        </p:nvPicPr>
        <p:blipFill rotWithShape="1">
          <a:blip r:embed="rId3">
            <a:alphaModFix/>
          </a:blip>
          <a:srcRect b="55926" l="5832" r="51250" t="11481"/>
          <a:stretch/>
        </p:blipFill>
        <p:spPr>
          <a:xfrm>
            <a:off x="3288918" y="31864"/>
            <a:ext cx="8259041" cy="352813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37" name="Google Shape;237;p12"/>
          <p:cNvPicPr preferRelativeResize="0"/>
          <p:nvPr/>
        </p:nvPicPr>
        <p:blipFill rotWithShape="1">
          <a:blip r:embed="rId4">
            <a:alphaModFix/>
          </a:blip>
          <a:srcRect b="11480" l="19583" r="17083" t="21111"/>
          <a:stretch/>
        </p:blipFill>
        <p:spPr>
          <a:xfrm>
            <a:off x="2922639" y="946264"/>
            <a:ext cx="7553470" cy="452214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 b="16666" l="5833" r="71250" t="12222"/>
          <a:stretch/>
        </p:blipFill>
        <p:spPr>
          <a:xfrm>
            <a:off x="8600548" y="1327264"/>
            <a:ext cx="3168651" cy="553073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39" name="Google Shape;239;p12"/>
          <p:cNvSpPr txBox="1"/>
          <p:nvPr/>
        </p:nvSpPr>
        <p:spPr>
          <a:xfrm>
            <a:off x="422801" y="2215785"/>
            <a:ext cx="2376759" cy="2688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Pola Aturan Asosiasi dari Data Transaksi</a:t>
            </a:r>
            <a:endParaRPr b="1" sz="36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13"/>
          <p:cNvGrpSpPr/>
          <p:nvPr/>
        </p:nvGrpSpPr>
        <p:grpSpPr>
          <a:xfrm>
            <a:off x="1041523" y="675779"/>
            <a:ext cx="10664475" cy="5506440"/>
            <a:chOff x="4220" y="180479"/>
            <a:chExt cx="10664475" cy="5506440"/>
          </a:xfrm>
        </p:grpSpPr>
        <p:sp>
          <p:nvSpPr>
            <p:cNvPr id="245" name="Google Shape;245;p13"/>
            <p:cNvSpPr/>
            <p:nvPr/>
          </p:nvSpPr>
          <p:spPr>
            <a:xfrm>
              <a:off x="4220" y="180479"/>
              <a:ext cx="3559844" cy="2099612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CD50D0"/>
                </a:gs>
                <a:gs pos="100000">
                  <a:srgbClr val="AA25AE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3"/>
            <p:cNvSpPr txBox="1"/>
            <p:nvPr/>
          </p:nvSpPr>
          <p:spPr>
            <a:xfrm>
              <a:off x="4220" y="180479"/>
              <a:ext cx="3559844" cy="13997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7150" lIns="256025" spcFirstLastPara="1" rIns="256025" wrap="square" tIns="2560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</a:pPr>
              <a:r>
                <a:rPr lang="en-US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Common Applications</a:t>
              </a: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435902" y="1580220"/>
              <a:ext cx="4154730" cy="4106699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 txBox="1"/>
            <p:nvPr/>
          </p:nvSpPr>
          <p:spPr>
            <a:xfrm>
              <a:off x="556183" y="1700501"/>
              <a:ext cx="3914168" cy="38661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0675" lIns="170675" spcFirstLastPara="1" rIns="170675" wrap="square" tIns="17067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Sistem Informasi Akademik</a:t>
              </a:r>
              <a:endParaRPr/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Sistem Pencatatan Pemilu</a:t>
              </a:r>
              <a:endParaRPr/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Sistem Laporan Kekayaan Pejabat</a:t>
              </a:r>
              <a:endParaRPr/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Sistem Informasi DJP</a:t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4178085" y="437200"/>
              <a:ext cx="1301723" cy="886298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CD50D0"/>
                </a:gs>
                <a:gs pos="100000">
                  <a:srgbClr val="AA25AE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 txBox="1"/>
            <p:nvPr/>
          </p:nvSpPr>
          <p:spPr>
            <a:xfrm>
              <a:off x="4178085" y="614460"/>
              <a:ext cx="1035834" cy="5317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Arial"/>
                <a:buNone/>
              </a:pPr>
              <a:r>
                <a:t/>
              </a:r>
              <a:endParaRPr sz="2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6020146" y="180479"/>
              <a:ext cx="3559844" cy="2099612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7B0DF"/>
                </a:gs>
                <a:gs pos="100000">
                  <a:srgbClr val="3391C8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3"/>
            <p:cNvSpPr txBox="1"/>
            <p:nvPr/>
          </p:nvSpPr>
          <p:spPr>
            <a:xfrm>
              <a:off x="6020146" y="180479"/>
              <a:ext cx="3559844" cy="13997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7150" lIns="256025" spcFirstLastPara="1" rIns="256025" wrap="square" tIns="2560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</a:pPr>
              <a:r>
                <a:rPr lang="en-US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Smart Applications</a:t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6389691" y="1580220"/>
              <a:ext cx="4279004" cy="4106699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 txBox="1"/>
            <p:nvPr/>
          </p:nvSpPr>
          <p:spPr>
            <a:xfrm>
              <a:off x="6509972" y="1700501"/>
              <a:ext cx="4038442" cy="38661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0675" lIns="170675" spcFirstLastPara="1" rIns="170675" wrap="square" tIns="17067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Sistem Prediksi Kelulusan Mahasiswa</a:t>
              </a:r>
              <a:endParaRPr/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Sistem Prediksi Hasil Pemilu</a:t>
              </a:r>
              <a:endParaRPr/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Sistem Prediksi Koruptor</a:t>
              </a:r>
              <a:endParaRPr/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Sistem Profilling/Prediksi Wajib Pajak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14"/>
          <p:cNvGrpSpPr/>
          <p:nvPr/>
        </p:nvGrpSpPr>
        <p:grpSpPr>
          <a:xfrm>
            <a:off x="2153253" y="1489085"/>
            <a:ext cx="7885492" cy="4764730"/>
            <a:chOff x="603" y="360834"/>
            <a:chExt cx="7885492" cy="4764730"/>
          </a:xfrm>
        </p:grpSpPr>
        <p:sp>
          <p:nvSpPr>
            <p:cNvPr id="260" name="Google Shape;260;p14"/>
            <p:cNvSpPr/>
            <p:nvPr/>
          </p:nvSpPr>
          <p:spPr>
            <a:xfrm>
              <a:off x="2928553" y="3095972"/>
              <a:ext cx="2029592" cy="2029592"/>
            </a:xfrm>
            <a:prstGeom prst="ellipse">
              <a:avLst/>
            </a:prstGeom>
            <a:solidFill>
              <a:srgbClr val="E22B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 txBox="1"/>
            <p:nvPr/>
          </p:nvSpPr>
          <p:spPr>
            <a:xfrm>
              <a:off x="3225780" y="3393199"/>
              <a:ext cx="1435138" cy="14351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22850" spcFirstLastPara="1" rIns="22850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</a:pPr>
              <a:r>
                <a:rPr lang="en-US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Mining</a:t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964660" y="3821552"/>
              <a:ext cx="1855878" cy="578433"/>
            </a:xfrm>
            <a:prstGeom prst="leftArrow">
              <a:avLst>
                <a:gd fmla="val 60000" name="adj1"/>
                <a:gd fmla="val 50000" name="adj2"/>
              </a:avLst>
            </a:prstGeom>
            <a:solidFill>
              <a:srgbClr val="C82D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03" y="3339523"/>
              <a:ext cx="1928113" cy="1542490"/>
            </a:xfrm>
            <a:prstGeom prst="roundRect">
              <a:avLst>
                <a:gd fmla="val 10000" name="adj"/>
              </a:avLst>
            </a:prstGeom>
            <a:solidFill>
              <a:srgbClr val="C82D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 txBox="1"/>
            <p:nvPr/>
          </p:nvSpPr>
          <p:spPr>
            <a:xfrm>
              <a:off x="45781" y="3384701"/>
              <a:ext cx="1837757" cy="1452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Pattern Recognition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4"/>
            <p:cNvSpPr/>
            <p:nvPr/>
          </p:nvSpPr>
          <p:spPr>
            <a:xfrm rot="-8100000">
              <a:off x="1565311" y="2371452"/>
              <a:ext cx="1855878" cy="578433"/>
            </a:xfrm>
            <a:prstGeom prst="leftArrow">
              <a:avLst>
                <a:gd fmla="val 60000" name="adj1"/>
                <a:gd fmla="val 50000" name="adj2"/>
              </a:avLst>
            </a:prstGeom>
            <a:solidFill>
              <a:srgbClr val="4DA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873041" y="1233272"/>
              <a:ext cx="1928113" cy="1542490"/>
            </a:xfrm>
            <a:prstGeom prst="roundRect">
              <a:avLst>
                <a:gd fmla="val 10000" name="adj"/>
              </a:avLst>
            </a:prstGeom>
            <a:solidFill>
              <a:srgbClr val="4DA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 txBox="1"/>
            <p:nvPr/>
          </p:nvSpPr>
          <p:spPr>
            <a:xfrm>
              <a:off x="918219" y="1278450"/>
              <a:ext cx="1837757" cy="1452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Machine Learning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4"/>
            <p:cNvSpPr/>
            <p:nvPr/>
          </p:nvSpPr>
          <p:spPr>
            <a:xfrm rot="-5400000">
              <a:off x="3015410" y="1770802"/>
              <a:ext cx="1855878" cy="578433"/>
            </a:xfrm>
            <a:prstGeom prst="leftArrow">
              <a:avLst>
                <a:gd fmla="val 60000" name="adj1"/>
                <a:gd fmla="val 50000" name="adj2"/>
              </a:avLst>
            </a:prstGeom>
            <a:solidFill>
              <a:srgbClr val="4473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2979293" y="360834"/>
              <a:ext cx="1928113" cy="1542490"/>
            </a:xfrm>
            <a:prstGeom prst="roundRect">
              <a:avLst>
                <a:gd fmla="val 10000" name="adj"/>
              </a:avLst>
            </a:prstGeom>
            <a:solidFill>
              <a:srgbClr val="4473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 txBox="1"/>
            <p:nvPr/>
          </p:nvSpPr>
          <p:spPr>
            <a:xfrm>
              <a:off x="3024471" y="406012"/>
              <a:ext cx="1837757" cy="1452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Statistics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4"/>
            <p:cNvSpPr/>
            <p:nvPr/>
          </p:nvSpPr>
          <p:spPr>
            <a:xfrm rot="-2700000">
              <a:off x="4465509" y="2371452"/>
              <a:ext cx="1855878" cy="578433"/>
            </a:xfrm>
            <a:prstGeom prst="leftArrow">
              <a:avLst>
                <a:gd fmla="val 60000" name="adj1"/>
                <a:gd fmla="val 50000" name="adj2"/>
              </a:avLst>
            </a:prstGeom>
            <a:solidFill>
              <a:srgbClr val="877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085544" y="1233272"/>
              <a:ext cx="1928113" cy="1542490"/>
            </a:xfrm>
            <a:prstGeom prst="roundRect">
              <a:avLst>
                <a:gd fmla="val 10000" name="adj"/>
              </a:avLst>
            </a:prstGeom>
            <a:solidFill>
              <a:srgbClr val="877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 txBox="1"/>
            <p:nvPr/>
          </p:nvSpPr>
          <p:spPr>
            <a:xfrm>
              <a:off x="5130722" y="1278450"/>
              <a:ext cx="1837757" cy="1452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Computing Algorithms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066160" y="3821552"/>
              <a:ext cx="1855878" cy="578433"/>
            </a:xfrm>
            <a:prstGeom prst="leftArrow">
              <a:avLst>
                <a:gd fmla="val 60000" name="adj1"/>
                <a:gd fmla="val 50000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5957982" y="3339523"/>
              <a:ext cx="1928113" cy="1542490"/>
            </a:xfrm>
            <a:prstGeom prst="roundRect">
              <a:avLst>
                <a:gd fmla="val 1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 txBox="1"/>
            <p:nvPr/>
          </p:nvSpPr>
          <p:spPr>
            <a:xfrm>
              <a:off x="6003160" y="3384701"/>
              <a:ext cx="1837757" cy="1452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Database Technology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p14"/>
          <p:cNvSpPr txBox="1"/>
          <p:nvPr/>
        </p:nvSpPr>
        <p:spPr>
          <a:xfrm>
            <a:off x="1560871" y="243349"/>
            <a:ext cx="907025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Hubungan DATA MINING dengan Bidang Lain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15"/>
          <p:cNvGrpSpPr/>
          <p:nvPr/>
        </p:nvGrpSpPr>
        <p:grpSpPr>
          <a:xfrm>
            <a:off x="2601060" y="841423"/>
            <a:ext cx="7569604" cy="5808355"/>
            <a:chOff x="344557" y="765"/>
            <a:chExt cx="7569604" cy="5808355"/>
          </a:xfrm>
        </p:grpSpPr>
        <p:sp>
          <p:nvSpPr>
            <p:cNvPr id="283" name="Google Shape;283;p15"/>
            <p:cNvSpPr/>
            <p:nvPr/>
          </p:nvSpPr>
          <p:spPr>
            <a:xfrm>
              <a:off x="2798794" y="765"/>
              <a:ext cx="2646760" cy="116177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CD50D0"/>
                </a:gs>
                <a:gs pos="100000">
                  <a:srgbClr val="AA25AE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 txBox="1"/>
            <p:nvPr/>
          </p:nvSpPr>
          <p:spPr>
            <a:xfrm>
              <a:off x="2855507" y="57478"/>
              <a:ext cx="2533334" cy="1048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1. Estimasi</a:t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2085017" y="750741"/>
              <a:ext cx="4645253" cy="4645253"/>
            </a:xfrm>
            <a:custGeom>
              <a:rect b="b" l="l" r="r" t="t"/>
              <a:pathLst>
                <a:path extrusionOk="0" h="120000" w="120000">
                  <a:moveTo>
                    <a:pt x="87121" y="6480"/>
                  </a:moveTo>
                  <a:lnTo>
                    <a:pt x="87121" y="6480"/>
                  </a:lnTo>
                  <a:cubicBezTo>
                    <a:pt x="97420" y="11699"/>
                    <a:pt x="105995" y="19779"/>
                    <a:pt x="111816" y="29751"/>
                  </a:cubicBezTo>
                </a:path>
              </a:pathLst>
            </a:custGeom>
            <a:noFill/>
            <a:ln cap="rnd" cmpd="sng" w="9525">
              <a:solidFill>
                <a:srgbClr val="C82D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5267401" y="1913969"/>
              <a:ext cx="2646760" cy="116177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67B0DF"/>
                </a:gs>
                <a:gs pos="100000">
                  <a:srgbClr val="3391C8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 txBox="1"/>
            <p:nvPr/>
          </p:nvSpPr>
          <p:spPr>
            <a:xfrm>
              <a:off x="5324114" y="1970682"/>
              <a:ext cx="2533334" cy="1048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 Forecasting</a:t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2001288" y="1112172"/>
              <a:ext cx="4645253" cy="4645253"/>
            </a:xfrm>
            <a:custGeom>
              <a:rect b="b" l="l" r="r" t="t"/>
              <a:pathLst>
                <a:path extrusionOk="0" h="120000" w="120000">
                  <a:moveTo>
                    <a:pt x="119322" y="51004"/>
                  </a:moveTo>
                  <a:lnTo>
                    <a:pt x="119322" y="51004"/>
                  </a:lnTo>
                  <a:cubicBezTo>
                    <a:pt x="120726" y="60264"/>
                    <a:pt x="119943" y="69723"/>
                    <a:pt x="117036" y="78626"/>
                  </a:cubicBezTo>
                </a:path>
              </a:pathLst>
            </a:custGeom>
            <a:noFill/>
            <a:ln cap="rnd" cmpd="sng" w="9525">
              <a:solidFill>
                <a:srgbClr val="4DA6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4671285" y="4166219"/>
              <a:ext cx="2894897" cy="116177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6184E9"/>
                </a:gs>
                <a:gs pos="100000">
                  <a:srgbClr val="275AD7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 txBox="1"/>
            <p:nvPr/>
          </p:nvSpPr>
          <p:spPr>
            <a:xfrm>
              <a:off x="4727998" y="4222932"/>
              <a:ext cx="2781471" cy="1048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3. Klasifikasi</a:t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1780811" y="1045685"/>
              <a:ext cx="4645253" cy="4645253"/>
            </a:xfrm>
            <a:custGeom>
              <a:rect b="b" l="l" r="r" t="t"/>
              <a:pathLst>
                <a:path extrusionOk="0" h="120000" w="120000">
                  <a:moveTo>
                    <a:pt x="91660" y="110967"/>
                  </a:moveTo>
                  <a:cubicBezTo>
                    <a:pt x="72271" y="123011"/>
                    <a:pt x="47728" y="123011"/>
                    <a:pt x="28340" y="110967"/>
                  </a:cubicBezTo>
                </a:path>
              </a:pathLst>
            </a:custGeom>
            <a:noFill/>
            <a:ln cap="rnd" cmpd="sng" w="9525">
              <a:solidFill>
                <a:srgbClr val="4473E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654906" y="4166225"/>
              <a:ext cx="2894897" cy="116177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786E4"/>
                </a:gs>
                <a:gs pos="100000">
                  <a:srgbClr val="6A51CF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 txBox="1"/>
            <p:nvPr/>
          </p:nvSpPr>
          <p:spPr>
            <a:xfrm>
              <a:off x="711619" y="4222938"/>
              <a:ext cx="2781471" cy="1048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4. Klastering</a:t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1594954" y="1163867"/>
              <a:ext cx="4645253" cy="4645253"/>
            </a:xfrm>
            <a:custGeom>
              <a:rect b="b" l="l" r="r" t="t"/>
              <a:pathLst>
                <a:path extrusionOk="0" h="120000" w="120000">
                  <a:moveTo>
                    <a:pt x="2543" y="77284"/>
                  </a:moveTo>
                  <a:lnTo>
                    <a:pt x="2543" y="77284"/>
                  </a:lnTo>
                  <a:cubicBezTo>
                    <a:pt x="-201" y="68164"/>
                    <a:pt x="-734" y="58521"/>
                    <a:pt x="988" y="49154"/>
                  </a:cubicBezTo>
                </a:path>
              </a:pathLst>
            </a:custGeom>
            <a:noFill/>
            <a:ln cap="rnd" cmpd="sng" w="9525">
              <a:solidFill>
                <a:srgbClr val="877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344557" y="1893936"/>
              <a:ext cx="2646760" cy="116177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96283"/>
                </a:gs>
                <a:gs pos="100000">
                  <a:srgbClr val="BE345F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 txBox="1"/>
            <p:nvPr/>
          </p:nvSpPr>
          <p:spPr>
            <a:xfrm>
              <a:off x="401270" y="1950649"/>
              <a:ext cx="2533334" cy="1048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5. Asosiasi</a:t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1526674" y="744401"/>
              <a:ext cx="4645253" cy="4645253"/>
            </a:xfrm>
            <a:custGeom>
              <a:rect b="b" l="l" r="r" t="t"/>
              <a:pathLst>
                <a:path extrusionOk="0" h="120000" w="120000">
                  <a:moveTo>
                    <a:pt x="8387" y="29404"/>
                  </a:moveTo>
                  <a:lnTo>
                    <a:pt x="8387" y="29404"/>
                  </a:lnTo>
                  <a:cubicBezTo>
                    <a:pt x="14143" y="19694"/>
                    <a:pt x="22522" y="11804"/>
                    <a:pt x="32561" y="6642"/>
                  </a:cubicBezTo>
                </a:path>
              </a:pathLst>
            </a:custGeom>
            <a:noFill/>
            <a:ln cap="rnd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15"/>
          <p:cNvSpPr txBox="1"/>
          <p:nvPr/>
        </p:nvSpPr>
        <p:spPr>
          <a:xfrm>
            <a:off x="4195916" y="3898112"/>
            <a:ext cx="436552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Mining Roles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(Larose, 2005)</a:t>
            </a:r>
            <a:endParaRPr i="1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5"/>
          <p:cNvSpPr txBox="1"/>
          <p:nvPr/>
        </p:nvSpPr>
        <p:spPr>
          <a:xfrm>
            <a:off x="646471" y="255883"/>
            <a:ext cx="907025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PERAN DATA MINING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16"/>
          <p:cNvGrpSpPr/>
          <p:nvPr/>
        </p:nvGrpSpPr>
        <p:grpSpPr>
          <a:xfrm>
            <a:off x="1019627" y="964175"/>
            <a:ext cx="10205753" cy="2906537"/>
            <a:chOff x="55759" y="964175"/>
            <a:chExt cx="10205753" cy="2906537"/>
          </a:xfrm>
        </p:grpSpPr>
        <p:sp>
          <p:nvSpPr>
            <p:cNvPr id="305" name="Google Shape;305;p16"/>
            <p:cNvSpPr/>
            <p:nvPr/>
          </p:nvSpPr>
          <p:spPr>
            <a:xfrm>
              <a:off x="190022" y="964175"/>
              <a:ext cx="1312452" cy="1312452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0" l="-20998" r="-20998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55759" y="2023711"/>
              <a:ext cx="2114308" cy="1847001"/>
            </a:xfrm>
            <a:prstGeom prst="roundRect">
              <a:avLst>
                <a:gd fmla="val 10000" name="adj"/>
              </a:avLst>
            </a:prstGeom>
            <a:solidFill>
              <a:srgbClr val="C82D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6"/>
            <p:cNvSpPr txBox="1"/>
            <p:nvPr/>
          </p:nvSpPr>
          <p:spPr>
            <a:xfrm>
              <a:off x="109856" y="2077808"/>
              <a:ext cx="2006114" cy="1738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1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1. Himpunan Data</a:t>
              </a:r>
              <a:br>
                <a:rPr b="0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b="0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b="1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Pahami</a:t>
              </a:r>
              <a:r>
                <a:rPr b="0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dan Persiapkan Data)</a:t>
              </a: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1964035" y="1462719"/>
              <a:ext cx="461560" cy="315364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C82D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6"/>
            <p:cNvSpPr txBox="1"/>
            <p:nvPr/>
          </p:nvSpPr>
          <p:spPr>
            <a:xfrm>
              <a:off x="1964035" y="1525792"/>
              <a:ext cx="366951" cy="189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"/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2821218" y="964175"/>
              <a:ext cx="1312452" cy="1312452"/>
            </a:xfrm>
            <a:prstGeom prst="roundRect">
              <a:avLst>
                <a:gd fmla="val 10000" name="adj"/>
              </a:avLst>
            </a:prstGeom>
            <a:blipFill rotWithShape="1">
              <a:blip r:embed="rId4">
                <a:alphaModFix/>
              </a:blip>
              <a:stretch>
                <a:fillRect b="0" l="-13997" r="-13999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625709" y="2023711"/>
              <a:ext cx="2130779" cy="1847001"/>
            </a:xfrm>
            <a:prstGeom prst="roundRect">
              <a:avLst>
                <a:gd fmla="val 10000" name="adj"/>
              </a:avLst>
            </a:prstGeom>
            <a:solidFill>
              <a:srgbClr val="7B35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6"/>
            <p:cNvSpPr txBox="1"/>
            <p:nvPr/>
          </p:nvSpPr>
          <p:spPr>
            <a:xfrm>
              <a:off x="2679806" y="2077808"/>
              <a:ext cx="2022585" cy="1738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1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 Metode Data Mining</a:t>
              </a:r>
              <a:b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b="1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Pilih Metode</a:t>
              </a:r>
              <a:br>
                <a:rPr b="0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Sesuai Karakter Data)</a:t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4655732" y="1462719"/>
              <a:ext cx="522062" cy="315364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563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 txBox="1"/>
            <p:nvPr/>
          </p:nvSpPr>
          <p:spPr>
            <a:xfrm>
              <a:off x="4655732" y="1525792"/>
              <a:ext cx="427453" cy="189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"/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5625276" y="964175"/>
              <a:ext cx="1312452" cy="1312452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/>
              </a:blip>
              <a:stretch>
                <a:fillRect b="0" l="-34999" r="-34999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5265140" y="2023711"/>
              <a:ext cx="2460034" cy="1847001"/>
            </a:xfrm>
            <a:prstGeom prst="roundRect">
              <a:avLst>
                <a:gd fmla="val 10000" name="adj"/>
              </a:avLst>
            </a:prstGeom>
            <a:solidFill>
              <a:srgbClr val="404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6"/>
            <p:cNvSpPr txBox="1"/>
            <p:nvPr/>
          </p:nvSpPr>
          <p:spPr>
            <a:xfrm>
              <a:off x="5319237" y="2077808"/>
              <a:ext cx="2351840" cy="1738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1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3. Pengetahuan</a:t>
              </a:r>
              <a:br>
                <a:rPr b="0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b="0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b="0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b="1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Pahami Model </a:t>
              </a:r>
              <a:r>
                <a:rPr b="0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dan Pengetahuan yg Sesuai )</a:t>
              </a: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7441750" y="1462719"/>
              <a:ext cx="504020" cy="315364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4B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 txBox="1"/>
            <p:nvPr/>
          </p:nvSpPr>
          <p:spPr>
            <a:xfrm>
              <a:off x="7441750" y="1525792"/>
              <a:ext cx="409411" cy="189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Arial"/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8377788" y="964175"/>
              <a:ext cx="1312452" cy="1312452"/>
            </a:xfrm>
            <a:prstGeom prst="roundRect">
              <a:avLst>
                <a:gd fmla="val 10000" name="adj"/>
              </a:avLst>
            </a:prstGeom>
            <a:blipFill rotWithShape="1">
              <a:blip r:embed="rId6">
                <a:alphaModFix/>
              </a:blip>
              <a:stretch>
                <a:fillRect b="0" l="-29999" r="-2999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8233826" y="2023711"/>
              <a:ext cx="2027686" cy="1847001"/>
            </a:xfrm>
            <a:prstGeom prst="roundRect">
              <a:avLst>
                <a:gd fmla="val 10000" name="adj"/>
              </a:avLst>
            </a:prstGeom>
            <a:solidFill>
              <a:srgbClr val="4BA5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6"/>
            <p:cNvSpPr txBox="1"/>
            <p:nvPr/>
          </p:nvSpPr>
          <p:spPr>
            <a:xfrm>
              <a:off x="8287923" y="2077808"/>
              <a:ext cx="1919492" cy="1738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1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4. Evaluation</a:t>
              </a:r>
              <a:r>
                <a:rPr b="0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br>
                <a:rPr b="0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b="0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br>
                <a:rPr b="0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b="1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Analisis Model </a:t>
              </a:r>
              <a:r>
                <a:rPr b="0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dan </a:t>
              </a:r>
              <a:r>
                <a:rPr b="1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Kinerja</a:t>
              </a:r>
              <a:r>
                <a:rPr b="0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Metode)</a:t>
              </a:r>
              <a:endParaRPr/>
            </a:p>
          </p:txBody>
        </p:sp>
      </p:grpSp>
      <p:sp>
        <p:nvSpPr>
          <p:cNvPr id="323" name="Google Shape;323;p16"/>
          <p:cNvSpPr txBox="1"/>
          <p:nvPr/>
        </p:nvSpPr>
        <p:spPr>
          <a:xfrm>
            <a:off x="963868" y="4456332"/>
            <a:ext cx="2582610" cy="1428404"/>
          </a:xfrm>
          <a:prstGeom prst="rect">
            <a:avLst/>
          </a:prstGeom>
          <a:noFill/>
          <a:ln cap="flat" cmpd="sng" w="952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6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DATA PREPROCESSING</a:t>
            </a:r>
            <a:endParaRPr/>
          </a:p>
          <a:p>
            <a:pPr indent="0" lvl="0" marL="0" marR="0" rtl="0" algn="l">
              <a:lnSpc>
                <a:spcPct val="6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/>
          </a:p>
          <a:p>
            <a:pPr indent="0" lvl="0" marL="0" marR="0" rtl="0" algn="l">
              <a:lnSpc>
                <a:spcPct val="6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Data Integration</a:t>
            </a:r>
            <a:endParaRPr/>
          </a:p>
          <a:p>
            <a:pPr indent="0" lvl="0" marL="0" marR="0" rtl="0" algn="l">
              <a:lnSpc>
                <a:spcPct val="6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Data Reduction</a:t>
            </a:r>
            <a:endParaRPr/>
          </a:p>
          <a:p>
            <a:pPr indent="0" lvl="0" marL="0" marR="0" rtl="0" algn="l">
              <a:lnSpc>
                <a:spcPct val="6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Data Transformation</a:t>
            </a:r>
            <a:endParaRPr/>
          </a:p>
          <a:p>
            <a:pPr indent="0" lvl="0" marL="0" marR="0" rtl="0" algn="l">
              <a:lnSpc>
                <a:spcPct val="6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6"/>
          <p:cNvSpPr txBox="1"/>
          <p:nvPr/>
        </p:nvSpPr>
        <p:spPr>
          <a:xfrm>
            <a:off x="4003084" y="4448508"/>
            <a:ext cx="1677594" cy="1436227"/>
          </a:xfrm>
          <a:prstGeom prst="rect">
            <a:avLst/>
          </a:prstGeom>
          <a:noFill/>
          <a:ln cap="flat" cmpd="sng" w="952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b="1"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Estimation</a:t>
            </a:r>
            <a:endParaRPr/>
          </a:p>
          <a:p>
            <a:pPr indent="0" lvl="0" marL="0" marR="0" rtl="0" algn="l">
              <a:lnSpc>
                <a:spcPct val="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endParaRPr/>
          </a:p>
          <a:p>
            <a:pPr indent="0" lvl="0" marL="0" marR="0" rtl="0" algn="l">
              <a:lnSpc>
                <a:spcPct val="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/>
          </a:p>
          <a:p>
            <a:pPr indent="0" lvl="0" marL="0" marR="0" rtl="0" algn="l">
              <a:lnSpc>
                <a:spcPct val="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/>
          </a:p>
          <a:p>
            <a:pPr indent="0" lvl="0" marL="0" marR="0" rtl="0" algn="l">
              <a:lnSpc>
                <a:spcPct val="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Association</a:t>
            </a:r>
            <a:endParaRPr i="1" sz="120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6"/>
          <p:cNvSpPr txBox="1"/>
          <p:nvPr/>
        </p:nvSpPr>
        <p:spPr>
          <a:xfrm>
            <a:off x="6585694" y="4448499"/>
            <a:ext cx="1677594" cy="1436227"/>
          </a:xfrm>
          <a:prstGeom prst="rect">
            <a:avLst/>
          </a:prstGeom>
          <a:noFill/>
          <a:ln cap="flat" cmpd="sng" w="9525">
            <a:solidFill>
              <a:srgbClr val="159B9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600">
                <a:solidFill>
                  <a:srgbClr val="159B9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rgbClr val="159B9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b="1" sz="1200">
              <a:solidFill>
                <a:srgbClr val="159B9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rgbClr val="159B91"/>
                </a:solidFill>
                <a:latin typeface="Calibri"/>
                <a:ea typeface="Calibri"/>
                <a:cs typeface="Calibri"/>
                <a:sym typeface="Calibri"/>
              </a:rPr>
              <a:t>Formula</a:t>
            </a:r>
            <a:endParaRPr/>
          </a:p>
          <a:p>
            <a:pPr indent="0" lvl="0" marL="0" marR="0" rtl="0" algn="l">
              <a:lnSpc>
                <a:spcPct val="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rgbClr val="159B91"/>
                </a:solidFill>
                <a:latin typeface="Calibri"/>
                <a:ea typeface="Calibri"/>
                <a:cs typeface="Calibri"/>
                <a:sym typeface="Calibri"/>
              </a:rPr>
              <a:t>Tree</a:t>
            </a:r>
            <a:endParaRPr/>
          </a:p>
          <a:p>
            <a:pPr indent="0" lvl="0" marL="0" marR="0" rtl="0" algn="l">
              <a:lnSpc>
                <a:spcPct val="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rgbClr val="159B91"/>
                </a:solidFill>
                <a:latin typeface="Calibri"/>
                <a:ea typeface="Calibri"/>
                <a:cs typeface="Calibri"/>
                <a:sym typeface="Calibri"/>
              </a:rPr>
              <a:t>Cluster</a:t>
            </a:r>
            <a:endParaRPr/>
          </a:p>
          <a:p>
            <a:pPr indent="0" lvl="0" marL="0" marR="0" rtl="0" algn="l">
              <a:lnSpc>
                <a:spcPct val="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rgbClr val="159B91"/>
                </a:solidFill>
                <a:latin typeface="Calibri"/>
                <a:ea typeface="Calibri"/>
                <a:cs typeface="Calibri"/>
                <a:sym typeface="Calibri"/>
              </a:rPr>
              <a:t>Rule</a:t>
            </a:r>
            <a:endParaRPr/>
          </a:p>
          <a:p>
            <a:pPr indent="0" lvl="0" marL="0" marR="0" rtl="0" algn="l">
              <a:lnSpc>
                <a:spcPct val="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rgbClr val="159B91"/>
                </a:solidFill>
                <a:latin typeface="Calibri"/>
                <a:ea typeface="Calibri"/>
                <a:cs typeface="Calibri"/>
                <a:sym typeface="Calibri"/>
              </a:rPr>
              <a:t>Correlation</a:t>
            </a:r>
            <a:endParaRPr i="1" sz="1200">
              <a:solidFill>
                <a:srgbClr val="159B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6"/>
          <p:cNvSpPr txBox="1"/>
          <p:nvPr/>
        </p:nvSpPr>
        <p:spPr>
          <a:xfrm>
            <a:off x="9370482" y="4444015"/>
            <a:ext cx="1677594" cy="100534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KINERJA</a:t>
            </a:r>
            <a:endParaRPr b="1"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Akurasi</a:t>
            </a:r>
            <a:endParaRPr/>
          </a:p>
          <a:p>
            <a:pPr indent="0" lvl="0" marL="0" marR="0" rtl="0" algn="l">
              <a:lnSpc>
                <a:spcPct val="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Tingkat Error</a:t>
            </a:r>
            <a:endParaRPr/>
          </a:p>
          <a:p>
            <a:pPr indent="0" lvl="0" marL="0" marR="0" rtl="0" algn="l">
              <a:lnSpc>
                <a:spcPct val="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Jumlah Cluster</a:t>
            </a:r>
            <a:endParaRPr i="1"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6"/>
          <p:cNvSpPr txBox="1"/>
          <p:nvPr/>
        </p:nvSpPr>
        <p:spPr>
          <a:xfrm>
            <a:off x="9370482" y="5488528"/>
            <a:ext cx="1677594" cy="100534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b="1"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Atribute/Faktor</a:t>
            </a:r>
            <a:endParaRPr/>
          </a:p>
          <a:p>
            <a:pPr indent="0" lvl="0" marL="0" marR="0" rtl="0" algn="l">
              <a:lnSpc>
                <a:spcPct val="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Korelasi</a:t>
            </a:r>
            <a:endParaRPr/>
          </a:p>
          <a:p>
            <a:pPr indent="0" lvl="0" marL="0" marR="0" rtl="0" algn="l">
              <a:lnSpc>
                <a:spcPct val="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Bobot</a:t>
            </a:r>
            <a:endParaRPr/>
          </a:p>
        </p:txBody>
      </p:sp>
      <p:cxnSp>
        <p:nvCxnSpPr>
          <p:cNvPr id="328" name="Google Shape;328;p16"/>
          <p:cNvCxnSpPr/>
          <p:nvPr/>
        </p:nvCxnSpPr>
        <p:spPr>
          <a:xfrm>
            <a:off x="2099187" y="3938372"/>
            <a:ext cx="0" cy="457200"/>
          </a:xfrm>
          <a:prstGeom prst="straightConnector1">
            <a:avLst/>
          </a:prstGeom>
          <a:noFill/>
          <a:ln cap="flat" cmpd="sng" w="38100">
            <a:solidFill>
              <a:srgbClr val="962399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329" name="Google Shape;329;p16"/>
          <p:cNvCxnSpPr/>
          <p:nvPr/>
        </p:nvCxnSpPr>
        <p:spPr>
          <a:xfrm>
            <a:off x="4694905" y="3938372"/>
            <a:ext cx="0" cy="457200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330" name="Google Shape;330;p16"/>
          <p:cNvCxnSpPr/>
          <p:nvPr/>
        </p:nvCxnSpPr>
        <p:spPr>
          <a:xfrm>
            <a:off x="7406756" y="3914680"/>
            <a:ext cx="0" cy="457200"/>
          </a:xfrm>
          <a:prstGeom prst="straightConnector1">
            <a:avLst/>
          </a:prstGeom>
          <a:noFill/>
          <a:ln cap="flat" cmpd="sng" w="38100">
            <a:solidFill>
              <a:srgbClr val="159B91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331" name="Google Shape;331;p16"/>
          <p:cNvCxnSpPr/>
          <p:nvPr/>
        </p:nvCxnSpPr>
        <p:spPr>
          <a:xfrm>
            <a:off x="10082982" y="3903408"/>
            <a:ext cx="0" cy="457200"/>
          </a:xfrm>
          <a:prstGeom prst="straightConnector1">
            <a:avLst/>
          </a:prstGeom>
          <a:noFill/>
          <a:ln cap="flat" cmpd="sng" w="38100">
            <a:solidFill>
              <a:srgbClr val="B4176D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332" name="Google Shape;332;p16"/>
          <p:cNvSpPr txBox="1"/>
          <p:nvPr/>
        </p:nvSpPr>
        <p:spPr>
          <a:xfrm>
            <a:off x="498988" y="71744"/>
            <a:ext cx="907025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PROSES DATA MINING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519" y="1466850"/>
            <a:ext cx="5715000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7"/>
          <p:cNvSpPr txBox="1"/>
          <p:nvPr/>
        </p:nvSpPr>
        <p:spPr>
          <a:xfrm>
            <a:off x="6784258" y="2168014"/>
            <a:ext cx="4350774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BAGAIMANA PRAKTIK dan SIMULASI dari DATA MINING…!!!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/>
              <a:t>Aplikasi DATA MINING</a:t>
            </a:r>
            <a:endParaRPr/>
          </a:p>
        </p:txBody>
      </p:sp>
      <p:pic>
        <p:nvPicPr>
          <p:cNvPr id="344" name="Google Shape;34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795" y="2622140"/>
            <a:ext cx="2639389" cy="80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1277" y="2622140"/>
            <a:ext cx="2635044" cy="120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8"/>
          <p:cNvPicPr preferRelativeResize="0"/>
          <p:nvPr/>
        </p:nvPicPr>
        <p:blipFill rotWithShape="1">
          <a:blip r:embed="rId5">
            <a:alphaModFix/>
          </a:blip>
          <a:srcRect b="15338" l="0" r="0" t="18082"/>
          <a:stretch/>
        </p:blipFill>
        <p:spPr>
          <a:xfrm>
            <a:off x="7846140" y="2570309"/>
            <a:ext cx="3608439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1192" y="4279668"/>
            <a:ext cx="2295027" cy="120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12734" y="4279668"/>
            <a:ext cx="3127066" cy="17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70" y="2704792"/>
            <a:ext cx="3166102" cy="144841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54" name="Google Shape;354;p19"/>
          <p:cNvSpPr txBox="1"/>
          <p:nvPr/>
        </p:nvSpPr>
        <p:spPr>
          <a:xfrm>
            <a:off x="3760838" y="797509"/>
            <a:ext cx="7905135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Apa itu?</a:t>
            </a:r>
            <a:endParaRPr/>
          </a:p>
          <a:p>
            <a:pPr indent="-900113" lvl="0" marL="900113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Perangkat lunak </a:t>
            </a:r>
            <a:r>
              <a:rPr i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open source</a:t>
            </a:r>
            <a:r>
              <a:rPr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, untuk melakukan </a:t>
            </a:r>
            <a:r>
              <a:rPr i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r>
              <a:rPr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i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data mining </a:t>
            </a:r>
            <a:r>
              <a:rPr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dengan konsep </a:t>
            </a:r>
            <a:r>
              <a:rPr i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visual programming</a:t>
            </a:r>
            <a:endParaRPr i="1" sz="28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Cara Instalasi?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800" u="sng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https://orangedatamining.com/download/</a:t>
            </a:r>
            <a:endParaRPr sz="2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i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Download</a:t>
            </a:r>
            <a:r>
              <a:rPr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i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portable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	Instalasi </a:t>
            </a:r>
            <a:r>
              <a:rPr i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add ons </a:t>
            </a:r>
            <a:r>
              <a:rPr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options </a:t>
            </a:r>
            <a:r>
              <a:rPr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🡪 </a:t>
            </a:r>
            <a:r>
              <a:rPr i="1"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add-ons</a:t>
            </a:r>
            <a:r>
              <a:rPr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) 	sesuai kebutuhan</a:t>
            </a:r>
            <a:endParaRPr sz="28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Tutorial?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800" u="sng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https://orangedatamining.com/docs/</a:t>
            </a:r>
            <a:endParaRPr sz="28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2352" l="0" r="0" t="19205"/>
          <a:stretch/>
        </p:blipFill>
        <p:spPr>
          <a:xfrm>
            <a:off x="0" y="0"/>
            <a:ext cx="6822466" cy="6858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141" name="Google Shape;141;p2"/>
          <p:cNvSpPr txBox="1"/>
          <p:nvPr/>
        </p:nvSpPr>
        <p:spPr>
          <a:xfrm>
            <a:off x="6950286" y="3136612"/>
            <a:ext cx="524171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Mengapa DATA MINING….?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0"/>
          <p:cNvPicPr preferRelativeResize="0"/>
          <p:nvPr/>
        </p:nvPicPr>
        <p:blipFill rotWithShape="1">
          <a:blip r:embed="rId3">
            <a:alphaModFix/>
          </a:blip>
          <a:srcRect b="0" l="26389" r="0" t="0"/>
          <a:stretch/>
        </p:blipFill>
        <p:spPr>
          <a:xfrm>
            <a:off x="3229897" y="0"/>
            <a:ext cx="893595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0"/>
          <p:cNvSpPr txBox="1"/>
          <p:nvPr/>
        </p:nvSpPr>
        <p:spPr>
          <a:xfrm>
            <a:off x="294968" y="2551836"/>
            <a:ext cx="253672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PREDIKSI DENGAN ORANGE</a:t>
            </a:r>
            <a:endParaRPr sz="36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1"/>
          <p:cNvPicPr preferRelativeResize="0"/>
          <p:nvPr/>
        </p:nvPicPr>
        <p:blipFill rotWithShape="1">
          <a:blip r:embed="rId3">
            <a:alphaModFix/>
          </a:blip>
          <a:srcRect b="0" l="26414" r="0" t="0"/>
          <a:stretch/>
        </p:blipFill>
        <p:spPr>
          <a:xfrm>
            <a:off x="3229896" y="0"/>
            <a:ext cx="89419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1"/>
          <p:cNvSpPr txBox="1"/>
          <p:nvPr/>
        </p:nvSpPr>
        <p:spPr>
          <a:xfrm>
            <a:off x="294968" y="2551836"/>
            <a:ext cx="253672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MARKET BASKET ANALYSIS</a:t>
            </a:r>
            <a:endParaRPr sz="36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2"/>
          <p:cNvPicPr preferRelativeResize="0"/>
          <p:nvPr/>
        </p:nvPicPr>
        <p:blipFill rotWithShape="1">
          <a:blip r:embed="rId3">
            <a:alphaModFix/>
          </a:blip>
          <a:srcRect b="0" l="26370" r="0" t="0"/>
          <a:stretch/>
        </p:blipFill>
        <p:spPr>
          <a:xfrm>
            <a:off x="3215148" y="-11397"/>
            <a:ext cx="8976852" cy="688079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2"/>
          <p:cNvSpPr txBox="1"/>
          <p:nvPr/>
        </p:nvSpPr>
        <p:spPr>
          <a:xfrm>
            <a:off x="73740" y="2644170"/>
            <a:ext cx="300867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KLASTERISASI DENGAN ORANGE</a:t>
            </a:r>
            <a:endParaRPr sz="32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3"/>
          <p:cNvPicPr preferRelativeResize="0"/>
          <p:nvPr/>
        </p:nvPicPr>
        <p:blipFill rotWithShape="1">
          <a:blip r:embed="rId3">
            <a:alphaModFix/>
          </a:blip>
          <a:srcRect b="0" l="26613" r="0" t="0"/>
          <a:stretch/>
        </p:blipFill>
        <p:spPr>
          <a:xfrm>
            <a:off x="3244644" y="-10722"/>
            <a:ext cx="8947355" cy="6879443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3"/>
          <p:cNvSpPr txBox="1"/>
          <p:nvPr/>
        </p:nvSpPr>
        <p:spPr>
          <a:xfrm>
            <a:off x="294968" y="2551836"/>
            <a:ext cx="253672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TWITTER DATA ANALYSIS</a:t>
            </a:r>
            <a:endParaRPr sz="36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4"/>
          <p:cNvSpPr txBox="1"/>
          <p:nvPr/>
        </p:nvSpPr>
        <p:spPr>
          <a:xfrm>
            <a:off x="2729934" y="2782669"/>
            <a:ext cx="67321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LET’S PRACTICE…!</a:t>
            </a:r>
            <a:endParaRPr sz="36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5"/>
          <p:cNvSpPr txBox="1"/>
          <p:nvPr/>
        </p:nvSpPr>
        <p:spPr>
          <a:xfrm>
            <a:off x="1135626" y="2305615"/>
            <a:ext cx="10235381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Praktik bisa merujuk ke video youtube berikut pada menit ke 23:00 – 48:00 dan disimulasikan bersama mahasiswa.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https://www.youtube.com/watch?v=WOyfHJvq8_I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*slide ini bisa dihapus sebelum diberikan ke mahasiswa 😊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6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FFF00"/>
                </a:solidFill>
              </a:rPr>
              <a:t>Referensi:</a:t>
            </a:r>
            <a:endParaRPr/>
          </a:p>
        </p:txBody>
      </p:sp>
      <p:sp>
        <p:nvSpPr>
          <p:cNvPr id="394" name="Google Shape;394;p26"/>
          <p:cNvSpPr txBox="1"/>
          <p:nvPr>
            <p:ph idx="1" type="body"/>
          </p:nvPr>
        </p:nvSpPr>
        <p:spPr>
          <a:xfrm>
            <a:off x="913795" y="2076450"/>
            <a:ext cx="10943908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Infographic: Data Never Sleeps 9.0 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https://www.domo.com/learn/infographic/data-never-sleeps-9</a:t>
            </a:r>
            <a:r>
              <a:rPr lang="en-US"/>
              <a:t> </a:t>
            </a:r>
            <a:endParaRPr/>
          </a:p>
          <a:p>
            <a:pPr indent="-306000" lvl="0" marL="342900" rtl="0" algn="just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Larose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, Daniel T. </a:t>
            </a:r>
            <a:r>
              <a:rPr b="1" i="0" lang="en-US">
                <a:latin typeface="arial"/>
                <a:ea typeface="arial"/>
                <a:cs typeface="arial"/>
                <a:sym typeface="arial"/>
              </a:rPr>
              <a:t>2005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. Discovering Knowledge in Data : An Introduction to Data Mining. John Willey &amp; Sons, Inc</a:t>
            </a:r>
            <a:endParaRPr/>
          </a:p>
          <a:p>
            <a:pPr indent="-306000" lvl="0" marL="342900" rtl="0" algn="just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Universitas Pendidikan Ganesha. 2020, 5 July. </a:t>
            </a:r>
            <a:r>
              <a:rPr b="0" i="0" lang="en-US">
                <a:latin typeface="Roboto"/>
                <a:ea typeface="Roboto"/>
                <a:cs typeface="Roboto"/>
                <a:sym typeface="Roboto"/>
              </a:rPr>
              <a:t>Data Mining Tanpa Skill Coding Menggunakan Orange [video]. Youtube. </a:t>
            </a:r>
            <a:r>
              <a:rPr b="0" i="0" lang="en-U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https://www.youtube.com/watch?v=WOyfHJvq8_I</a:t>
            </a:r>
            <a:r>
              <a:rPr b="0" i="0" lang="en-US"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indent="-306000" lvl="0" marL="342900" rtl="0" algn="just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Wahono, R. S. (2020), Data Mining (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https://romisatriawahono.net/dm/</a:t>
            </a:r>
            <a:r>
              <a:rPr lang="en-US"/>
              <a:t>) </a:t>
            </a:r>
            <a:endParaRPr/>
          </a:p>
          <a:p>
            <a:pPr indent="0" lvl="0" marL="36900" rtl="0" algn="just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 b="0" i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a Tepat Menyampaikan Rasa Terima Kasih Lewat Kartu - Uprint.id" id="399" name="Google Shape;39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866775"/>
            <a:ext cx="9753600" cy="51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/>
          <p:nvPr/>
        </p:nvSpPr>
        <p:spPr>
          <a:xfrm>
            <a:off x="1531374" y="1386348"/>
            <a:ext cx="9129251" cy="3436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are </a:t>
            </a:r>
            <a:r>
              <a:rPr lang="en-US" sz="4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drowning in data</a:t>
            </a: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b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but </a:t>
            </a:r>
            <a:r>
              <a:rPr lang="en-US" sz="4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starving for knowledge</a:t>
            </a: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t/>
            </a:r>
            <a:endParaRPr i="1" sz="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i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(John Naisbitt, Megatrends, 1988)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7745" y="3565430"/>
            <a:ext cx="7356509" cy="2761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0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"/>
          <p:cNvSpPr txBox="1"/>
          <p:nvPr>
            <p:ph type="title"/>
          </p:nvPr>
        </p:nvSpPr>
        <p:spPr>
          <a:xfrm>
            <a:off x="5330952" y="722376"/>
            <a:ext cx="5809192" cy="56636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</a:rPr>
              <a:t>“Kita di Kementerian Keuangan sebetulnya </a:t>
            </a:r>
            <a:r>
              <a:rPr b="1" lang="en-US" sz="3600">
                <a:solidFill>
                  <a:srgbClr val="FF0000"/>
                </a:solidFill>
              </a:rPr>
              <a:t>DUDUK</a:t>
            </a:r>
            <a:r>
              <a:rPr lang="en-US" sz="3600">
                <a:solidFill>
                  <a:schemeClr val="dk1"/>
                </a:solidFill>
              </a:rPr>
              <a:t> di atas sebuah </a:t>
            </a:r>
            <a:r>
              <a:rPr b="1" lang="en-US" sz="3600">
                <a:solidFill>
                  <a:srgbClr val="FF0000"/>
                </a:solidFill>
              </a:rPr>
              <a:t>TUMPUKAN DATA </a:t>
            </a:r>
            <a:r>
              <a:rPr lang="en-US" sz="3600">
                <a:solidFill>
                  <a:schemeClr val="dk1"/>
                </a:solidFill>
              </a:rPr>
              <a:t>yang sangat banyak.</a:t>
            </a:r>
            <a:br>
              <a:rPr lang="en-US" sz="3600">
                <a:solidFill>
                  <a:schemeClr val="dk1"/>
                </a:solidFill>
              </a:rPr>
            </a:br>
            <a:br>
              <a:rPr lang="en-US" sz="3600">
                <a:solidFill>
                  <a:schemeClr val="dk1"/>
                </a:solidFill>
              </a:rPr>
            </a:br>
            <a:r>
              <a:rPr lang="en-US" sz="3600">
                <a:solidFill>
                  <a:schemeClr val="dk1"/>
                </a:solidFill>
              </a:rPr>
              <a:t>Pada era digital yang disebut tambang adalah </a:t>
            </a:r>
            <a:r>
              <a:rPr b="1" lang="en-US" sz="3600">
                <a:solidFill>
                  <a:srgbClr val="FF0000"/>
                </a:solidFill>
              </a:rPr>
              <a:t>TAMBANG DATA</a:t>
            </a:r>
            <a:r>
              <a:rPr lang="en-US" sz="3600">
                <a:solidFill>
                  <a:schemeClr val="dk1"/>
                </a:solidFill>
              </a:rPr>
              <a:t>. Tapi tentu data yang kita olah dan pahami.”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806450"/>
            <a:ext cx="52578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5"/>
          <p:cNvSpPr txBox="1"/>
          <p:nvPr/>
        </p:nvSpPr>
        <p:spPr>
          <a:xfrm>
            <a:off x="6459794" y="1519083"/>
            <a:ext cx="4628535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MISI DATA MINING: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New Knowledge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New Insight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New Interpretation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29" y="1622359"/>
            <a:ext cx="7121380" cy="4006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 txBox="1"/>
          <p:nvPr/>
        </p:nvSpPr>
        <p:spPr>
          <a:xfrm>
            <a:off x="388598" y="619432"/>
            <a:ext cx="78704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MINING?</a:t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7388942" y="240804"/>
            <a:ext cx="4645742" cy="67403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Melakukan </a:t>
            </a:r>
            <a:r>
              <a:rPr lang="en-US" sz="2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ekstraksi</a:t>
            </a: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untuk mendapatkan </a:t>
            </a:r>
            <a:r>
              <a:rPr lang="en-US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informasi penting </a:t>
            </a: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yang sifatnya </a:t>
            </a:r>
            <a:r>
              <a:rPr lang="en-US" sz="2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implisit</a:t>
            </a: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dan sebelumnya tidak diketahui, dari suatu data </a:t>
            </a:r>
            <a:r>
              <a:rPr i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(Witten et al., 2011)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Kegiatan yang meliputi pengumpulan, pemakaian data historis untuk </a:t>
            </a:r>
            <a:r>
              <a:rPr lang="en-US" sz="2800">
                <a:solidFill>
                  <a:srgbClr val="CCE9AD"/>
                </a:solidFill>
                <a:latin typeface="Arial"/>
                <a:ea typeface="Arial"/>
                <a:cs typeface="Arial"/>
                <a:sym typeface="Arial"/>
              </a:rPr>
              <a:t>menemukan keteraturan, pola dan hubungan </a:t>
            </a: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dalam set data berukuran besar </a:t>
            </a:r>
            <a:r>
              <a:rPr i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(Santosa, 2007)</a:t>
            </a:r>
            <a:endParaRPr i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 txBox="1"/>
          <p:nvPr>
            <p:ph type="title"/>
          </p:nvPr>
        </p:nvSpPr>
        <p:spPr>
          <a:xfrm>
            <a:off x="205872" y="181897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FFFF00"/>
                </a:solidFill>
              </a:rPr>
              <a:t>Contoh Pemanfaatan DATA MINING…</a:t>
            </a:r>
            <a:endParaRPr/>
          </a:p>
        </p:txBody>
      </p:sp>
      <p:grpSp>
        <p:nvGrpSpPr>
          <p:cNvPr id="172" name="Google Shape;172;p7"/>
          <p:cNvGrpSpPr/>
          <p:nvPr/>
        </p:nvGrpSpPr>
        <p:grpSpPr>
          <a:xfrm>
            <a:off x="913795" y="2098633"/>
            <a:ext cx="10353761" cy="4206241"/>
            <a:chOff x="0" y="22183"/>
            <a:chExt cx="10353761" cy="4206241"/>
          </a:xfrm>
        </p:grpSpPr>
        <p:sp>
          <p:nvSpPr>
            <p:cNvPr id="173" name="Google Shape;173;p7"/>
            <p:cNvSpPr/>
            <p:nvPr/>
          </p:nvSpPr>
          <p:spPr>
            <a:xfrm>
              <a:off x="0" y="22183"/>
              <a:ext cx="10353761" cy="76752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786E4"/>
                </a:gs>
                <a:gs pos="100000">
                  <a:srgbClr val="6A51CF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7"/>
            <p:cNvSpPr txBox="1"/>
            <p:nvPr/>
          </p:nvSpPr>
          <p:spPr>
            <a:xfrm>
              <a:off x="37467" y="59650"/>
              <a:ext cx="10278827" cy="6925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Prediksi Kelulusan Mahasiswa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0" y="881863"/>
              <a:ext cx="10353761" cy="76752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47AE0"/>
                </a:gs>
                <a:gs pos="100000">
                  <a:srgbClr val="9448CB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7"/>
            <p:cNvSpPr txBox="1"/>
            <p:nvPr/>
          </p:nvSpPr>
          <p:spPr>
            <a:xfrm>
              <a:off x="37467" y="919330"/>
              <a:ext cx="10278827" cy="6925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Profilling dan Prediksi Koruptor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0" y="1741543"/>
              <a:ext cx="10353761" cy="76752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871DF"/>
                </a:gs>
                <a:gs pos="100000">
                  <a:srgbClr val="C23EC9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7"/>
            <p:cNvSpPr txBox="1"/>
            <p:nvPr/>
          </p:nvSpPr>
          <p:spPr>
            <a:xfrm>
              <a:off x="37467" y="1779010"/>
              <a:ext cx="10278827" cy="6925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Klasterisasi Tingkat Kemiskinan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0" y="2601224"/>
              <a:ext cx="10353761" cy="76752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B69B4"/>
                </a:gs>
                <a:gs pos="100000">
                  <a:srgbClr val="C43797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7"/>
            <p:cNvSpPr txBox="1"/>
            <p:nvPr/>
          </p:nvSpPr>
          <p:spPr>
            <a:xfrm>
              <a:off x="37467" y="2638691"/>
              <a:ext cx="10278827" cy="6925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Pola Asosiasi Data Transaksi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0" y="3460904"/>
              <a:ext cx="10353761" cy="76752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96082"/>
                </a:gs>
                <a:gs pos="100000">
                  <a:srgbClr val="BD335D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7"/>
            <p:cNvSpPr txBox="1"/>
            <p:nvPr/>
          </p:nvSpPr>
          <p:spPr>
            <a:xfrm>
              <a:off x="37467" y="3498371"/>
              <a:ext cx="10278827" cy="6925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Profilling Wajib Pajak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"/>
          <p:cNvSpPr/>
          <p:nvPr/>
        </p:nvSpPr>
        <p:spPr>
          <a:xfrm rot="5400000">
            <a:off x="6978328" y="567406"/>
            <a:ext cx="995703" cy="1026013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8"/>
          <p:cNvPicPr preferRelativeResize="0"/>
          <p:nvPr/>
        </p:nvPicPr>
        <p:blipFill rotWithShape="1">
          <a:blip r:embed="rId3">
            <a:alphaModFix/>
          </a:blip>
          <a:srcRect b="10179" l="16867" r="24903" t="24286"/>
          <a:stretch/>
        </p:blipFill>
        <p:spPr>
          <a:xfrm>
            <a:off x="4023852" y="1599357"/>
            <a:ext cx="7797120" cy="493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7182" y="386404"/>
            <a:ext cx="4506057" cy="17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"/>
          <p:cNvSpPr txBox="1"/>
          <p:nvPr/>
        </p:nvSpPr>
        <p:spPr>
          <a:xfrm>
            <a:off x="619432" y="2728452"/>
            <a:ext cx="271370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Prediksi Kelulusan Mahasiswa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 txBox="1"/>
          <p:nvPr/>
        </p:nvSpPr>
        <p:spPr>
          <a:xfrm>
            <a:off x="7384147" y="1420761"/>
            <a:ext cx="3261729" cy="784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r>
              <a:rPr lang="en-US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Prediksi dan klastering </a:t>
            </a: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calon tersangka koruptor</a:t>
            </a:r>
            <a:endParaRPr/>
          </a:p>
        </p:txBody>
      </p:sp>
      <p:sp>
        <p:nvSpPr>
          <p:cNvPr id="196" name="Google Shape;196;p9"/>
          <p:cNvSpPr/>
          <p:nvPr/>
        </p:nvSpPr>
        <p:spPr>
          <a:xfrm>
            <a:off x="2453488" y="2715847"/>
            <a:ext cx="1094903" cy="893191"/>
          </a:xfrm>
          <a:prstGeom prst="ellipse">
            <a:avLst/>
          </a:prstGeom>
          <a:noFill/>
          <a:ln cap="rnd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197" name="Google Shape;197;p9"/>
          <p:cNvSpPr/>
          <p:nvPr/>
        </p:nvSpPr>
        <p:spPr>
          <a:xfrm>
            <a:off x="1596406" y="3315314"/>
            <a:ext cx="1094903" cy="893191"/>
          </a:xfrm>
          <a:prstGeom prst="ellipse">
            <a:avLst/>
          </a:prstGeom>
          <a:noFill/>
          <a:ln cap="rnd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198" name="Google Shape;198;p9"/>
          <p:cNvSpPr/>
          <p:nvPr/>
        </p:nvSpPr>
        <p:spPr>
          <a:xfrm>
            <a:off x="2453488" y="3957196"/>
            <a:ext cx="1094903" cy="893191"/>
          </a:xfrm>
          <a:prstGeom prst="ellipse">
            <a:avLst/>
          </a:prstGeom>
          <a:noFill/>
          <a:ln cap="rnd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199" name="Google Shape;199;p9"/>
          <p:cNvSpPr/>
          <p:nvPr/>
        </p:nvSpPr>
        <p:spPr>
          <a:xfrm>
            <a:off x="3310570" y="3336522"/>
            <a:ext cx="1094903" cy="893191"/>
          </a:xfrm>
          <a:prstGeom prst="ellipse">
            <a:avLst/>
          </a:prstGeom>
          <a:noFill/>
          <a:ln cap="rnd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200" name="Google Shape;200;p9"/>
          <p:cNvSpPr/>
          <p:nvPr/>
        </p:nvSpPr>
        <p:spPr>
          <a:xfrm>
            <a:off x="4332265" y="2694639"/>
            <a:ext cx="381000" cy="2155749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 cap="rnd" cmpd="sng" w="9525">
            <a:solidFill>
              <a:srgbClr val="EAAA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9"/>
          <p:cNvGrpSpPr/>
          <p:nvPr/>
        </p:nvGrpSpPr>
        <p:grpSpPr>
          <a:xfrm>
            <a:off x="1814769" y="1420744"/>
            <a:ext cx="2519275" cy="1156521"/>
            <a:chOff x="236692" y="1523983"/>
            <a:chExt cx="2519275" cy="1156521"/>
          </a:xfrm>
        </p:grpSpPr>
        <p:sp>
          <p:nvSpPr>
            <p:cNvPr id="202" name="Google Shape;202;p9"/>
            <p:cNvSpPr/>
            <p:nvPr/>
          </p:nvSpPr>
          <p:spPr>
            <a:xfrm rot="5400000">
              <a:off x="1160807" y="1085344"/>
              <a:ext cx="671052" cy="2519268"/>
            </a:xfrm>
            <a:prstGeom prst="homePlate">
              <a:avLst>
                <a:gd fmla="val 28894" name="adj"/>
              </a:avLst>
            </a:prstGeom>
            <a:solidFill>
              <a:srgbClr val="C00000"/>
            </a:solidFill>
            <a:ln cap="rnd" cmpd="sng" w="158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 txBox="1"/>
            <p:nvPr/>
          </p:nvSpPr>
          <p:spPr>
            <a:xfrm>
              <a:off x="236692" y="2009433"/>
              <a:ext cx="2519268" cy="574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 rot="5400000">
              <a:off x="1160807" y="599893"/>
              <a:ext cx="671052" cy="2519268"/>
            </a:xfrm>
            <a:prstGeom prst="homePlate">
              <a:avLst>
                <a:gd fmla="val 28894" name="adj"/>
              </a:avLst>
            </a:prstGeom>
            <a:solidFill>
              <a:srgbClr val="C00000"/>
            </a:solidFill>
            <a:ln cap="rnd" cmpd="sng" w="158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 txBox="1"/>
            <p:nvPr/>
          </p:nvSpPr>
          <p:spPr>
            <a:xfrm>
              <a:off x="236692" y="1523983"/>
              <a:ext cx="2519268" cy="574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Aktivitas Penindakan</a:t>
              </a:r>
              <a:endParaRPr/>
            </a:p>
          </p:txBody>
        </p:sp>
      </p:grpSp>
      <p:grpSp>
        <p:nvGrpSpPr>
          <p:cNvPr id="206" name="Google Shape;206;p9"/>
          <p:cNvGrpSpPr/>
          <p:nvPr/>
        </p:nvGrpSpPr>
        <p:grpSpPr>
          <a:xfrm>
            <a:off x="1814769" y="4919181"/>
            <a:ext cx="2519275" cy="1162669"/>
            <a:chOff x="236692" y="5022420"/>
            <a:chExt cx="2519275" cy="1162669"/>
          </a:xfrm>
        </p:grpSpPr>
        <p:sp>
          <p:nvSpPr>
            <p:cNvPr id="207" name="Google Shape;207;p9"/>
            <p:cNvSpPr/>
            <p:nvPr/>
          </p:nvSpPr>
          <p:spPr>
            <a:xfrm flipH="1" rot="5400000">
              <a:off x="1160807" y="4098312"/>
              <a:ext cx="671052" cy="2519268"/>
            </a:xfrm>
            <a:prstGeom prst="homePlate">
              <a:avLst>
                <a:gd fmla="val 28894" name="adj"/>
              </a:avLst>
            </a:prstGeom>
            <a:solidFill>
              <a:srgbClr val="00B050"/>
            </a:solidFill>
            <a:ln cap="rnd" cmpd="sng" w="15875">
              <a:solidFill>
                <a:srgbClr val="E58F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 txBox="1"/>
            <p:nvPr/>
          </p:nvSpPr>
          <p:spPr>
            <a:xfrm flipH="1">
              <a:off x="236692" y="5119355"/>
              <a:ext cx="2519268" cy="574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 flipH="1" rot="5400000">
              <a:off x="1160807" y="4589929"/>
              <a:ext cx="671052" cy="2519268"/>
            </a:xfrm>
            <a:prstGeom prst="homePlate">
              <a:avLst>
                <a:gd fmla="val 28894" name="adj"/>
              </a:avLst>
            </a:prstGeom>
            <a:solidFill>
              <a:srgbClr val="00B050"/>
            </a:solidFill>
            <a:ln cap="rnd" cmpd="sng" w="15875">
              <a:solidFill>
                <a:srgbClr val="E58F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 txBox="1"/>
            <p:nvPr/>
          </p:nvSpPr>
          <p:spPr>
            <a:xfrm flipH="1">
              <a:off x="236692" y="5610980"/>
              <a:ext cx="2519268" cy="574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Aktivitas Pencegahan</a:t>
              </a:r>
              <a:endParaRPr/>
            </a:p>
          </p:txBody>
        </p:sp>
      </p:grpSp>
      <p:sp>
        <p:nvSpPr>
          <p:cNvPr id="211" name="Google Shape;211;p9"/>
          <p:cNvSpPr/>
          <p:nvPr/>
        </p:nvSpPr>
        <p:spPr>
          <a:xfrm rot="-2621449">
            <a:off x="5704009" y="2332395"/>
            <a:ext cx="1921628" cy="37052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9"/>
          <p:cNvSpPr/>
          <p:nvPr/>
        </p:nvSpPr>
        <p:spPr>
          <a:xfrm rot="2824437">
            <a:off x="5948191" y="4843615"/>
            <a:ext cx="1652542" cy="37052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/>
          <p:nvPr/>
        </p:nvSpPr>
        <p:spPr>
          <a:xfrm rot="-1602642">
            <a:off x="5997341" y="3201418"/>
            <a:ext cx="1452460" cy="37052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9"/>
          <p:cNvSpPr/>
          <p:nvPr/>
        </p:nvSpPr>
        <p:spPr>
          <a:xfrm rot="2182863">
            <a:off x="6070051" y="4023244"/>
            <a:ext cx="1452460" cy="37052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4754741" y="2648926"/>
            <a:ext cx="2614014" cy="215574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Pengetahuan</a:t>
            </a:r>
            <a:endParaRPr/>
          </a:p>
        </p:txBody>
      </p:sp>
      <p:sp>
        <p:nvSpPr>
          <p:cNvPr id="216" name="Google Shape;216;p9"/>
          <p:cNvSpPr txBox="1"/>
          <p:nvPr/>
        </p:nvSpPr>
        <p:spPr>
          <a:xfrm>
            <a:off x="7412755" y="2658043"/>
            <a:ext cx="3261729" cy="784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Asosiasi </a:t>
            </a: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atribut tersangka koruptor</a:t>
            </a:r>
            <a:endParaRPr/>
          </a:p>
        </p:txBody>
      </p:sp>
      <p:sp>
        <p:nvSpPr>
          <p:cNvPr id="217" name="Google Shape;217;p9"/>
          <p:cNvSpPr txBox="1"/>
          <p:nvPr/>
        </p:nvSpPr>
        <p:spPr>
          <a:xfrm>
            <a:off x="7404030" y="4306302"/>
            <a:ext cx="3261729" cy="671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Prediksi </a:t>
            </a: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pencucian uang</a:t>
            </a:r>
            <a:endParaRPr/>
          </a:p>
        </p:txBody>
      </p:sp>
      <p:sp>
        <p:nvSpPr>
          <p:cNvPr id="218" name="Google Shape;218;p9"/>
          <p:cNvSpPr txBox="1"/>
          <p:nvPr/>
        </p:nvSpPr>
        <p:spPr>
          <a:xfrm>
            <a:off x="7455576" y="5371690"/>
            <a:ext cx="3261729" cy="790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Estimasi jenis dan </a:t>
            </a: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jumlah tahun hukuman</a:t>
            </a:r>
            <a:endParaRPr/>
          </a:p>
        </p:txBody>
      </p:sp>
      <p:sp>
        <p:nvSpPr>
          <p:cNvPr id="219" name="Google Shape;219;p9"/>
          <p:cNvSpPr txBox="1"/>
          <p:nvPr/>
        </p:nvSpPr>
        <p:spPr>
          <a:xfrm>
            <a:off x="1056352" y="122461"/>
            <a:ext cx="8501495" cy="685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sz="4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Profiling dan Prediksi Koruptor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VTI">
  <a:themeElements>
    <a:clrScheme name="Red Violet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2022-01-16T06:45:49Z</dcterms:created>
  <dc:creator>Muhammad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